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1"/>
  </p:notesMasterIdLst>
  <p:sldIdLst>
    <p:sldId id="256" r:id="rId2"/>
    <p:sldId id="257" r:id="rId3"/>
    <p:sldId id="268" r:id="rId4"/>
    <p:sldId id="269" r:id="rId5"/>
    <p:sldId id="270" r:id="rId6"/>
    <p:sldId id="271" r:id="rId7"/>
    <p:sldId id="272" r:id="rId8"/>
    <p:sldId id="273" r:id="rId9"/>
    <p:sldId id="274" r:id="rId10"/>
  </p:sldIdLst>
  <p:sldSz cx="9144000" cy="5143500" type="screen16x9"/>
  <p:notesSz cx="7010400" cy="9296400"/>
  <p:embeddedFontLst>
    <p:embeddedFont>
      <p:font typeface="Arial Black" panose="020B0A04020102020204" pitchFamily="34" charset="0"/>
      <p:bold r:id="rId12"/>
    </p:embeddedFont>
    <p:embeddedFont>
      <p:font typeface="Trebuchet MS" panose="020B0603020202020204" pitchFamily="34" charset="0"/>
      <p:regular r:id="rId13"/>
      <p:bold r:id="rId14"/>
      <p:italic r:id="rId15"/>
      <p:boldItalic r:id="rId16"/>
    </p:embeddedFont>
    <p:embeddedFont>
      <p:font typeface="Arial Narrow" panose="020B0606020202030204" pitchFamily="34" charset="0"/>
      <p:regular r:id="rId17"/>
      <p:bold r:id="rId18"/>
      <p:italic r:id="rId19"/>
      <p:boldItalic r:id="rId20"/>
    </p:embeddedFont>
    <p:embeddedFont>
      <p:font typeface="Wingdings 3" panose="05040102010807070707" pitchFamily="18" charset="2"/>
      <p:regular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5" d="100"/>
          <a:sy n="115" d="100"/>
        </p:scale>
        <p:origin x="6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7433967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749674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996585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11102844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384922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84167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207595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371632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3405621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a:p>
        </p:txBody>
      </p:sp>
    </p:spTree>
    <p:extLst>
      <p:ext uri="{BB962C8B-B14F-4D97-AF65-F5344CB8AC3E}">
        <p14:creationId xmlns:p14="http://schemas.microsoft.com/office/powerpoint/2010/main" val="2440861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4704001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4115767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p14="http://schemas.microsoft.com/office/powerpoint/2010/main" val="286176453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7559634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5491043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6950294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46739093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05986778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560459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78307284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412741450"/>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38040613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87097684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1960882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551678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en-US" smtClean="0"/>
              <a:t>Click to edit Master title style</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62992453"/>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smtClean="0"/>
              <a:t>Click icon to add picture</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3717846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B61BEF0D-F0BB-DE4B-95CE-6DB70DBA9567}" type="datetimeFigureOut">
              <a:rPr lang="en-US" dirty="0"/>
              <a:pPr/>
              <a:t>8/26/2020</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17154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hyperlink" Target="http://www.hcfalcons.org/" TargetMode="External"/><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303800" y="598575"/>
            <a:ext cx="7030500" cy="581832"/>
          </a:xfrm>
        </p:spPr>
        <p:txBody>
          <a:bodyPr/>
          <a:lstStyle/>
          <a:p>
            <a:pPr algn="ctr"/>
            <a:r>
              <a:rPr lang="en-US" sz="3200" dirty="0" smtClean="0">
                <a:latin typeface="Arial Black" panose="020B0A04020102020204" pitchFamily="34" charset="0"/>
              </a:rPr>
              <a:t>Hitchcock County Schools</a:t>
            </a:r>
            <a:endParaRPr lang="en-US" sz="3200" dirty="0">
              <a:latin typeface="Arial Black" panose="020B0A04020102020204" pitchFamily="34" charset="0"/>
            </a:endParaRPr>
          </a:p>
        </p:txBody>
      </p:sp>
      <p:sp>
        <p:nvSpPr>
          <p:cNvPr id="4" name="Text Placeholder 3"/>
          <p:cNvSpPr>
            <a:spLocks noGrp="1"/>
          </p:cNvSpPr>
          <p:nvPr>
            <p:ph type="body" idx="1"/>
          </p:nvPr>
        </p:nvSpPr>
        <p:spPr>
          <a:xfrm>
            <a:off x="1303800" y="1288473"/>
            <a:ext cx="7030500" cy="3243177"/>
          </a:xfrm>
        </p:spPr>
        <p:txBody>
          <a:bodyPr/>
          <a:lstStyle/>
          <a:p>
            <a:pPr marL="146050" indent="0" algn="ctr">
              <a:buNone/>
            </a:pPr>
            <a:r>
              <a:rPr lang="en-US" sz="4800" dirty="0" smtClean="0">
                <a:latin typeface="Times New Roman" panose="02020603050405020304" pitchFamily="18" charset="0"/>
                <a:cs typeface="Times New Roman" panose="02020603050405020304" pitchFamily="18" charset="0"/>
              </a:rPr>
              <a:t>Title IX All Staff Training</a:t>
            </a:r>
          </a:p>
          <a:p>
            <a:pPr marL="146050" indent="0" algn="ctr">
              <a:buNone/>
            </a:pPr>
            <a:endParaRPr lang="en-US" sz="4800"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69624" y="2309206"/>
            <a:ext cx="1905000" cy="1905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303800" y="598575"/>
            <a:ext cx="7030500" cy="581832"/>
          </a:xfrm>
        </p:spPr>
        <p:txBody>
          <a:bodyPr/>
          <a:lstStyle/>
          <a:p>
            <a:pPr algn="ctr"/>
            <a:r>
              <a:rPr lang="en-US" sz="3200" dirty="0" smtClean="0">
                <a:latin typeface="Arial Black" panose="020B0A04020102020204" pitchFamily="34" charset="0"/>
              </a:rPr>
              <a:t>Title IX Update</a:t>
            </a:r>
            <a:br>
              <a:rPr lang="en-US" sz="3200" dirty="0" smtClean="0">
                <a:latin typeface="Arial Black" panose="020B0A04020102020204" pitchFamily="34" charset="0"/>
              </a:rPr>
            </a:br>
            <a:endParaRPr lang="en-US" sz="3200" dirty="0">
              <a:latin typeface="Arial Black" panose="020B0A04020102020204" pitchFamily="34" charset="0"/>
            </a:endParaRPr>
          </a:p>
        </p:txBody>
      </p:sp>
      <p:sp>
        <p:nvSpPr>
          <p:cNvPr id="4" name="Text Placeholder 3"/>
          <p:cNvSpPr>
            <a:spLocks noGrp="1"/>
          </p:cNvSpPr>
          <p:nvPr>
            <p:ph type="body" idx="1"/>
          </p:nvPr>
        </p:nvSpPr>
        <p:spPr>
          <a:xfrm>
            <a:off x="296091" y="1180407"/>
            <a:ext cx="8516983" cy="3351243"/>
          </a:xfrm>
        </p:spPr>
        <p:txBody>
          <a:bodyPr/>
          <a:lstStyle/>
          <a:p>
            <a:pPr>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Title IX applies to all of a school’s operations, including all of the academic, educational, extra-curricular, athletic, and other programs of the school, whether they take place in the facilities of the school, on a school bus, at a class or training program sponsored by the school at another location, or elsewhere with the United States.</a:t>
            </a:r>
          </a:p>
          <a:p>
            <a:pPr>
              <a:buFont typeface="Wingdings" panose="05000000000000000000" pitchFamily="2" charset="2"/>
              <a:buChar char="v"/>
            </a:pPr>
            <a:endParaRPr lang="en-US" sz="1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New Title IX Legislation is set to be implemented August 14, 2020, what does this mean for the district and employees?</a:t>
            </a:r>
          </a:p>
          <a:p>
            <a:pPr>
              <a:buFont typeface="Wingdings" panose="05000000000000000000" pitchFamily="2" charset="2"/>
              <a:buChar char="v"/>
            </a:pPr>
            <a:endParaRPr lang="en-US" sz="1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New Personnel Involved in the Process</a:t>
            </a:r>
          </a:p>
          <a:p>
            <a:pPr>
              <a:buFont typeface="Wingdings" panose="05000000000000000000" pitchFamily="2" charset="2"/>
              <a:buChar char="v"/>
            </a:pPr>
            <a:endParaRPr lang="en-US" sz="1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New Procedures</a:t>
            </a:r>
          </a:p>
          <a:p>
            <a:pPr>
              <a:buFont typeface="Wingdings" panose="05000000000000000000" pitchFamily="2" charset="2"/>
              <a:buChar char="v"/>
            </a:pPr>
            <a:endParaRPr lang="en-US" sz="1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New Training</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42421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072342" y="598575"/>
            <a:ext cx="7261958" cy="581832"/>
          </a:xfrm>
        </p:spPr>
        <p:txBody>
          <a:bodyPr/>
          <a:lstStyle/>
          <a:p>
            <a:pPr algn="ctr"/>
            <a:r>
              <a:rPr lang="en-US" sz="1800" dirty="0" smtClean="0">
                <a:latin typeface="Arial Black" panose="020B0A04020102020204" pitchFamily="34" charset="0"/>
              </a:rPr>
              <a:t>Coordinator, Investigator, Decision Maker, and Appeals</a:t>
            </a:r>
            <a:r>
              <a:rPr lang="en-US" sz="3200" dirty="0" smtClean="0">
                <a:latin typeface="Arial Black" panose="020B0A04020102020204" pitchFamily="34" charset="0"/>
              </a:rPr>
              <a:t/>
            </a:r>
            <a:br>
              <a:rPr lang="en-US" sz="3200" dirty="0" smtClean="0">
                <a:latin typeface="Arial Black" panose="020B0A04020102020204" pitchFamily="34" charset="0"/>
              </a:rPr>
            </a:br>
            <a:endParaRPr lang="en-US" sz="3200" dirty="0">
              <a:latin typeface="Arial Black" panose="020B0A04020102020204" pitchFamily="34" charset="0"/>
            </a:endParaRPr>
          </a:p>
        </p:txBody>
      </p:sp>
      <p:sp>
        <p:nvSpPr>
          <p:cNvPr id="4" name="Text Placeholder 3"/>
          <p:cNvSpPr>
            <a:spLocks noGrp="1"/>
          </p:cNvSpPr>
          <p:nvPr>
            <p:ph type="body" idx="1"/>
          </p:nvPr>
        </p:nvSpPr>
        <p:spPr>
          <a:xfrm>
            <a:off x="1303800" y="1180407"/>
            <a:ext cx="7030500" cy="3351243"/>
          </a:xfrm>
        </p:spPr>
        <p:txBody>
          <a:bodyPr/>
          <a:lstStyle/>
          <a:p>
            <a:pPr>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Coordinator—Ms. Deb McCarter</a:t>
            </a:r>
          </a:p>
          <a:p>
            <a:pPr>
              <a:buFont typeface="Wingdings" panose="05000000000000000000" pitchFamily="2" charset="2"/>
              <a:buChar char="v"/>
            </a:pPr>
            <a:endParaRPr lang="en-US" sz="16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JH/HS Investigator—Ms. Deb McCarter</a:t>
            </a:r>
          </a:p>
          <a:p>
            <a:pPr>
              <a:buFont typeface="Wingdings" panose="05000000000000000000" pitchFamily="2" charset="2"/>
              <a:buChar char="v"/>
            </a:pPr>
            <a:endParaRPr lang="en-US" sz="16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HC Elementary Investigator—Mr. Mike Tines</a:t>
            </a:r>
          </a:p>
          <a:p>
            <a:pPr>
              <a:buFont typeface="Wingdings" panose="05000000000000000000" pitchFamily="2" charset="2"/>
              <a:buChar char="v"/>
            </a:pPr>
            <a:endParaRPr lang="en-US" sz="16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Decision Maker—Mr. Robert Sattler</a:t>
            </a:r>
          </a:p>
          <a:p>
            <a:pPr>
              <a:buFont typeface="Wingdings" panose="05000000000000000000" pitchFamily="2" charset="2"/>
              <a:buChar char="v"/>
            </a:pPr>
            <a:endParaRPr lang="en-US" sz="16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Appeals—Mr. Robert Sattler</a:t>
            </a:r>
            <a:endParaRPr lang="en-US"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01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072342" y="598575"/>
            <a:ext cx="7261958" cy="581832"/>
          </a:xfrm>
        </p:spPr>
        <p:txBody>
          <a:bodyPr/>
          <a:lstStyle/>
          <a:p>
            <a:pPr algn="r"/>
            <a:r>
              <a:rPr lang="en-US" sz="1800" dirty="0" smtClean="0">
                <a:latin typeface="Arial Black" panose="020B0A04020102020204" pitchFamily="34" charset="0"/>
              </a:rPr>
              <a:t>Sexual </a:t>
            </a:r>
            <a:r>
              <a:rPr lang="en-US" sz="1800" dirty="0" err="1" smtClean="0">
                <a:latin typeface="Arial Black" panose="020B0A04020102020204" pitchFamily="34" charset="0"/>
              </a:rPr>
              <a:t>Harrassment</a:t>
            </a:r>
            <a:r>
              <a:rPr lang="en-US" sz="1800" dirty="0" smtClean="0">
                <a:latin typeface="Arial Black" panose="020B0A04020102020204" pitchFamily="34" charset="0"/>
              </a:rPr>
              <a:t> Defined</a:t>
            </a:r>
            <a:r>
              <a:rPr lang="en-US" sz="3200" dirty="0" smtClean="0">
                <a:latin typeface="Arial Black" panose="020B0A04020102020204" pitchFamily="34" charset="0"/>
              </a:rPr>
              <a:t/>
            </a:r>
            <a:br>
              <a:rPr lang="en-US" sz="3200" dirty="0" smtClean="0">
                <a:latin typeface="Arial Black" panose="020B0A04020102020204" pitchFamily="34" charset="0"/>
              </a:rPr>
            </a:br>
            <a:endParaRPr lang="en-US" sz="3200" dirty="0">
              <a:latin typeface="Arial Black" panose="020B0A04020102020204" pitchFamily="34" charset="0"/>
            </a:endParaRPr>
          </a:p>
        </p:txBody>
      </p:sp>
      <p:sp>
        <p:nvSpPr>
          <p:cNvPr id="4" name="Text Placeholder 3"/>
          <p:cNvSpPr>
            <a:spLocks noGrp="1"/>
          </p:cNvSpPr>
          <p:nvPr>
            <p:ph type="body" idx="1"/>
          </p:nvPr>
        </p:nvSpPr>
        <p:spPr>
          <a:xfrm>
            <a:off x="1303800" y="1180407"/>
            <a:ext cx="7030500" cy="3351243"/>
          </a:xfrm>
        </p:spPr>
        <p:txBody>
          <a:bodyPr/>
          <a:lstStyle/>
          <a:p>
            <a:pPr>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Sexual Harassment (hostile environment)</a:t>
            </a:r>
          </a:p>
          <a:p>
            <a:pPr lvl="1">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Unwelcome conduct determined by a reasonable person to be so severe, pervasive, and objectively offensive that it effectively denies a person equal access to the District’s education program or activity.</a:t>
            </a:r>
          </a:p>
          <a:p>
            <a:pPr lvl="1">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Example—Making offensive remarks about looks, clothing, or body parts, using sexual innuendos or comments, asking intrusive sexual questions, making sexually suggestive gestures or sounds, or telling sexual or lewd jokes</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00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7030A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072342" y="598575"/>
            <a:ext cx="7261958" cy="581832"/>
          </a:xfrm>
        </p:spPr>
        <p:txBody>
          <a:bodyPr/>
          <a:lstStyle/>
          <a:p>
            <a:pPr algn="r"/>
            <a:r>
              <a:rPr lang="en-US" sz="1800" dirty="0" smtClean="0">
                <a:latin typeface="Arial Black" panose="020B0A04020102020204" pitchFamily="34" charset="0"/>
              </a:rPr>
              <a:t>Sexual Harassment Defined (cont’d)</a:t>
            </a:r>
            <a:r>
              <a:rPr lang="en-US" sz="3200" dirty="0" smtClean="0">
                <a:latin typeface="Arial Black" panose="020B0A04020102020204" pitchFamily="34" charset="0"/>
              </a:rPr>
              <a:t/>
            </a:r>
            <a:br>
              <a:rPr lang="en-US" sz="3200" dirty="0" smtClean="0">
                <a:latin typeface="Arial Black" panose="020B0A04020102020204" pitchFamily="34" charset="0"/>
              </a:rPr>
            </a:br>
            <a:endParaRPr lang="en-US" sz="3200" dirty="0">
              <a:latin typeface="Arial Black" panose="020B0A04020102020204" pitchFamily="34" charset="0"/>
            </a:endParaRPr>
          </a:p>
        </p:txBody>
      </p:sp>
      <p:sp>
        <p:nvSpPr>
          <p:cNvPr id="4" name="Text Placeholder 3"/>
          <p:cNvSpPr>
            <a:spLocks noGrp="1"/>
          </p:cNvSpPr>
          <p:nvPr>
            <p:ph type="body" idx="1"/>
          </p:nvPr>
        </p:nvSpPr>
        <p:spPr>
          <a:xfrm>
            <a:off x="1303800" y="1180407"/>
            <a:ext cx="7030500" cy="3351243"/>
          </a:xfrm>
        </p:spPr>
        <p:txBody>
          <a:bodyPr/>
          <a:lstStyle/>
          <a:p>
            <a:pPr>
              <a:buFont typeface="Wingdings" panose="05000000000000000000" pitchFamily="2" charset="2"/>
              <a:buChar char="v"/>
            </a:pPr>
            <a:r>
              <a:rPr lang="en-US" sz="1600" b="1" dirty="0" smtClean="0">
                <a:latin typeface="Times New Roman" panose="02020603050405020304" pitchFamily="18" charset="0"/>
                <a:cs typeface="Times New Roman" panose="02020603050405020304" pitchFamily="18" charset="0"/>
              </a:rPr>
              <a:t>Sexual Harassment (quid pro quo)</a:t>
            </a:r>
          </a:p>
          <a:p>
            <a:pPr lvl="1">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Occurs when employment, pay, benefits, title, </a:t>
            </a:r>
            <a:r>
              <a:rPr lang="en-US" sz="1400" b="1" dirty="0" err="1" smtClean="0">
                <a:latin typeface="Times New Roman" panose="02020603050405020304" pitchFamily="18" charset="0"/>
                <a:cs typeface="Times New Roman" panose="02020603050405020304" pitchFamily="18" charset="0"/>
              </a:rPr>
              <a:t>postion</a:t>
            </a:r>
            <a:r>
              <a:rPr lang="en-US" sz="1400" b="1" dirty="0" smtClean="0">
                <a:latin typeface="Times New Roman" panose="02020603050405020304" pitchFamily="18" charset="0"/>
                <a:cs typeface="Times New Roman" panose="02020603050405020304" pitchFamily="18" charset="0"/>
              </a:rPr>
              <a:t> or other opportunities for advancement or training are conditioned on the submission to unwelcome sexual advances.</a:t>
            </a:r>
          </a:p>
          <a:p>
            <a:pPr lvl="1">
              <a:buFont typeface="Wingdings" panose="05000000000000000000" pitchFamily="2" charset="2"/>
              <a:buChar char="v"/>
            </a:pPr>
            <a:r>
              <a:rPr lang="en-US" sz="1400" b="1" dirty="0" smtClean="0">
                <a:latin typeface="Times New Roman" panose="02020603050405020304" pitchFamily="18" charset="0"/>
                <a:cs typeface="Times New Roman" panose="02020603050405020304" pitchFamily="18" charset="0"/>
              </a:rPr>
              <a:t>Example—A supervisor promises an employee a raise if she will go out on a date with him, or tells an employee she will be fired if she doesn’t sleep with him.</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513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072342" y="598575"/>
            <a:ext cx="7261958" cy="581832"/>
          </a:xfrm>
        </p:spPr>
        <p:txBody>
          <a:bodyPr/>
          <a:lstStyle/>
          <a:p>
            <a:pPr algn="r"/>
            <a:r>
              <a:rPr lang="en-US" sz="2400" dirty="0" smtClean="0">
                <a:latin typeface="Arial Black" panose="020B0A04020102020204" pitchFamily="34" charset="0"/>
              </a:rPr>
              <a:t>Sexual Discrimination Defined</a:t>
            </a:r>
            <a:r>
              <a:rPr lang="en-US" sz="3200" dirty="0" smtClean="0">
                <a:latin typeface="Arial Black" panose="020B0A04020102020204" pitchFamily="34" charset="0"/>
              </a:rPr>
              <a:t/>
            </a:r>
            <a:br>
              <a:rPr lang="en-US" sz="3200" dirty="0" smtClean="0">
                <a:latin typeface="Arial Black" panose="020B0A04020102020204" pitchFamily="34" charset="0"/>
              </a:rPr>
            </a:br>
            <a:endParaRPr lang="en-US" sz="3200" dirty="0">
              <a:latin typeface="Arial Black" panose="020B0A04020102020204" pitchFamily="34" charset="0"/>
            </a:endParaRPr>
          </a:p>
        </p:txBody>
      </p:sp>
      <p:sp>
        <p:nvSpPr>
          <p:cNvPr id="4" name="Text Placeholder 3"/>
          <p:cNvSpPr>
            <a:spLocks noGrp="1"/>
          </p:cNvSpPr>
          <p:nvPr>
            <p:ph type="body" idx="1"/>
          </p:nvPr>
        </p:nvSpPr>
        <p:spPr>
          <a:xfrm>
            <a:off x="1303800" y="1180407"/>
            <a:ext cx="7030500" cy="3351243"/>
          </a:xfrm>
        </p:spPr>
        <p:txBody>
          <a:bodyPr/>
          <a:lstStyle/>
          <a:p>
            <a:pPr marL="146050" indent="0">
              <a:buNone/>
            </a:pPr>
            <a:r>
              <a:rPr lang="en-US" sz="2000" b="1" dirty="0" smtClean="0">
                <a:latin typeface="Times New Roman" panose="02020603050405020304" pitchFamily="18" charset="0"/>
                <a:cs typeface="Times New Roman" panose="02020603050405020304" pitchFamily="18" charset="0"/>
              </a:rPr>
              <a:t>Sexual Discrimination—Involves treating someone unfavorably because of that person’s sex.</a:t>
            </a:r>
          </a:p>
          <a:p>
            <a:pPr marL="146050" indent="0">
              <a:buNone/>
            </a:pPr>
            <a:endParaRPr lang="en-US" sz="2000" b="1" dirty="0">
              <a:latin typeface="Times New Roman" panose="02020603050405020304" pitchFamily="18" charset="0"/>
              <a:cs typeface="Times New Roman" panose="02020603050405020304" pitchFamily="18" charset="0"/>
            </a:endParaRPr>
          </a:p>
          <a:p>
            <a:pPr marL="146050" indent="0">
              <a:buNone/>
            </a:pPr>
            <a:r>
              <a:rPr lang="en-US" sz="2000" b="1" dirty="0" smtClean="0">
                <a:latin typeface="Times New Roman" panose="02020603050405020304" pitchFamily="18" charset="0"/>
                <a:cs typeface="Times New Roman" panose="02020603050405020304" pitchFamily="18" charset="0"/>
              </a:rPr>
              <a:t>Example—Holding individuals to different standards based on their sex or using hostile remarks based off of an individual’s sex</a:t>
            </a:r>
          </a:p>
        </p:txBody>
      </p:sp>
    </p:spTree>
    <p:extLst>
      <p:ext uri="{BB962C8B-B14F-4D97-AF65-F5344CB8AC3E}">
        <p14:creationId xmlns:p14="http://schemas.microsoft.com/office/powerpoint/2010/main" val="832978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072342" y="598575"/>
            <a:ext cx="7261958" cy="581832"/>
          </a:xfrm>
        </p:spPr>
        <p:txBody>
          <a:bodyPr/>
          <a:lstStyle/>
          <a:p>
            <a:pPr algn="ctr"/>
            <a:r>
              <a:rPr lang="en-US" sz="2000" dirty="0" smtClean="0">
                <a:latin typeface="Arial Black" panose="020B0A04020102020204" pitchFamily="34" charset="0"/>
              </a:rPr>
              <a:t>What should I do to report sexual misconduct?</a:t>
            </a:r>
            <a:r>
              <a:rPr lang="en-US" sz="3200" dirty="0" smtClean="0">
                <a:latin typeface="Arial Black" panose="020B0A04020102020204" pitchFamily="34" charset="0"/>
              </a:rPr>
              <a:t/>
            </a:r>
            <a:br>
              <a:rPr lang="en-US" sz="3200" dirty="0" smtClean="0">
                <a:latin typeface="Arial Black" panose="020B0A04020102020204" pitchFamily="34" charset="0"/>
              </a:rPr>
            </a:br>
            <a:endParaRPr lang="en-US" sz="3200" dirty="0">
              <a:latin typeface="Arial Black" panose="020B0A04020102020204" pitchFamily="34" charset="0"/>
            </a:endParaRPr>
          </a:p>
        </p:txBody>
      </p:sp>
      <p:sp>
        <p:nvSpPr>
          <p:cNvPr id="4" name="Text Placeholder 3"/>
          <p:cNvSpPr>
            <a:spLocks noGrp="1"/>
          </p:cNvSpPr>
          <p:nvPr>
            <p:ph type="body" idx="1"/>
          </p:nvPr>
        </p:nvSpPr>
        <p:spPr>
          <a:xfrm>
            <a:off x="278674" y="1180407"/>
            <a:ext cx="8560526" cy="3765666"/>
          </a:xfrm>
        </p:spPr>
        <p:txBody>
          <a:bodyPr/>
          <a:lstStyle/>
          <a:p>
            <a:pPr marL="146050" indent="0">
              <a:buNone/>
            </a:pPr>
            <a:endParaRPr lang="en-US" sz="1200" dirty="0"/>
          </a:p>
          <a:p>
            <a:pPr>
              <a:buFont typeface="Wingdings" panose="05000000000000000000" pitchFamily="2" charset="2"/>
              <a:buChar char="Ø"/>
            </a:pPr>
            <a:r>
              <a:rPr lang="en-US" sz="1100" b="1" dirty="0">
                <a:latin typeface="Arial Narrow" panose="020B0606020202030204" pitchFamily="34" charset="0"/>
                <a:cs typeface="Times New Roman" panose="02020603050405020304" pitchFamily="18" charset="0"/>
              </a:rPr>
              <a:t>As staff members, you are obligated to report instances of sexual misconduct to the appropriate personnel promptly (within a 24 hour period</a:t>
            </a:r>
            <a:r>
              <a:rPr lang="en-US" sz="1100" b="1" dirty="0" smtClean="0">
                <a:latin typeface="Arial Narrow" panose="020B0606020202030204" pitchFamily="34" charset="0"/>
                <a:cs typeface="Times New Roman" panose="02020603050405020304" pitchFamily="18" charset="0"/>
              </a:rPr>
              <a:t>)</a:t>
            </a:r>
          </a:p>
          <a:p>
            <a:pPr>
              <a:buFont typeface="Wingdings" panose="05000000000000000000" pitchFamily="2" charset="2"/>
              <a:buChar char="Ø"/>
            </a:pPr>
            <a:endParaRPr lang="en-US" sz="1100" b="1" dirty="0">
              <a:latin typeface="Arial Narrow" panose="020B0606020202030204" pitchFamily="34" charset="0"/>
              <a:cs typeface="Times New Roman" panose="02020603050405020304" pitchFamily="18" charset="0"/>
            </a:endParaRPr>
          </a:p>
          <a:p>
            <a:pPr>
              <a:buFont typeface="Wingdings" panose="05000000000000000000" pitchFamily="2" charset="2"/>
              <a:buChar char="Ø"/>
            </a:pPr>
            <a:r>
              <a:rPr lang="en-US" sz="1100" b="1" dirty="0" smtClean="0">
                <a:latin typeface="Arial Narrow" panose="020B0606020202030204" pitchFamily="34" charset="0"/>
                <a:cs typeface="Times New Roman" panose="02020603050405020304" pitchFamily="18" charset="0"/>
              </a:rPr>
              <a:t>Employees</a:t>
            </a:r>
            <a:r>
              <a:rPr lang="en-US" sz="1100" b="1" dirty="0">
                <a:latin typeface="Arial Narrow" panose="020B0606020202030204" pitchFamily="34" charset="0"/>
                <a:cs typeface="Times New Roman" panose="02020603050405020304" pitchFamily="18" charset="0"/>
              </a:rPr>
              <a:t>, or students, who believe they have been subjected to, or believe they have witnessed sexual harassment should follow these procedures</a:t>
            </a:r>
            <a:r>
              <a:rPr lang="en-US" sz="1100" b="1" dirty="0" smtClean="0">
                <a:latin typeface="Arial Narrow" panose="020B0606020202030204" pitchFamily="34" charset="0"/>
                <a:cs typeface="Times New Roman" panose="02020603050405020304" pitchFamily="18" charset="0"/>
              </a:rPr>
              <a:t>:</a:t>
            </a:r>
          </a:p>
          <a:p>
            <a:pPr>
              <a:buFont typeface="Wingdings" panose="05000000000000000000" pitchFamily="2" charset="2"/>
              <a:buChar char="Ø"/>
            </a:pPr>
            <a:endParaRPr lang="en-US" sz="1100" b="1" dirty="0">
              <a:latin typeface="Arial Narrow" panose="020B0606020202030204" pitchFamily="34" charset="0"/>
              <a:cs typeface="Times New Roman" panose="02020603050405020304" pitchFamily="18" charset="0"/>
            </a:endParaRPr>
          </a:p>
          <a:p>
            <a:pPr>
              <a:buFont typeface="Wingdings" panose="05000000000000000000" pitchFamily="2" charset="2"/>
              <a:buChar char="Ø"/>
            </a:pPr>
            <a:r>
              <a:rPr lang="en-US" sz="1100" b="1" dirty="0" smtClean="0">
                <a:latin typeface="Arial Narrow" panose="020B0606020202030204" pitchFamily="34" charset="0"/>
                <a:cs typeface="Times New Roman" panose="02020603050405020304" pitchFamily="18" charset="0"/>
              </a:rPr>
              <a:t>Directly </a:t>
            </a:r>
            <a:r>
              <a:rPr lang="en-US" sz="1100" b="1" dirty="0">
                <a:latin typeface="Arial Narrow" panose="020B0606020202030204" pitchFamily="34" charset="0"/>
                <a:cs typeface="Times New Roman" panose="02020603050405020304" pitchFamily="18" charset="0"/>
              </a:rPr>
              <a:t>inform the person engaging in the discrimination or harassment that such conduct is offensive and must stop</a:t>
            </a:r>
            <a:r>
              <a:rPr lang="en-US" sz="1100" b="1" dirty="0" smtClean="0">
                <a:latin typeface="Arial Narrow" panose="020B0606020202030204" pitchFamily="34" charset="0"/>
                <a:cs typeface="Times New Roman" panose="02020603050405020304" pitchFamily="18" charset="0"/>
              </a:rPr>
              <a:t>.</a:t>
            </a:r>
          </a:p>
          <a:p>
            <a:pPr>
              <a:buFont typeface="Wingdings" panose="05000000000000000000" pitchFamily="2" charset="2"/>
              <a:buChar char="Ø"/>
            </a:pPr>
            <a:endParaRPr lang="en-US" sz="1100" b="1" dirty="0">
              <a:latin typeface="Arial Narrow" panose="020B0606020202030204" pitchFamily="34" charset="0"/>
              <a:cs typeface="Times New Roman" panose="02020603050405020304" pitchFamily="18" charset="0"/>
            </a:endParaRPr>
          </a:p>
          <a:p>
            <a:pPr>
              <a:buFont typeface="Wingdings" panose="05000000000000000000" pitchFamily="2" charset="2"/>
              <a:buChar char="Ø"/>
            </a:pPr>
            <a:r>
              <a:rPr lang="en-US" sz="1100" b="1" dirty="0" smtClean="0">
                <a:latin typeface="Arial Narrow" panose="020B0606020202030204" pitchFamily="34" charset="0"/>
                <a:cs typeface="Times New Roman" panose="02020603050405020304" pitchFamily="18" charset="0"/>
              </a:rPr>
              <a:t>For </a:t>
            </a:r>
            <a:r>
              <a:rPr lang="en-US" sz="1100" b="1" dirty="0">
                <a:latin typeface="Arial Narrow" panose="020B0606020202030204" pitchFamily="34" charset="0"/>
                <a:cs typeface="Times New Roman" panose="02020603050405020304" pitchFamily="18" charset="0"/>
              </a:rPr>
              <a:t>employee reporters, contact your principal or supervisor, the principal or supervisor of the offending person, or the Title IX Coordinator if you do not wish to communicate directly with the person whose conduct is offensive or if direct communication with the offending person has been ineffective</a:t>
            </a:r>
            <a:r>
              <a:rPr lang="en-US" sz="1100" b="1" dirty="0" smtClean="0">
                <a:latin typeface="Arial Narrow" panose="020B0606020202030204" pitchFamily="34" charset="0"/>
                <a:cs typeface="Times New Roman" panose="02020603050405020304" pitchFamily="18" charset="0"/>
              </a:rPr>
              <a:t>.</a:t>
            </a:r>
          </a:p>
          <a:p>
            <a:endParaRPr lang="en-US" sz="1100" b="1" dirty="0">
              <a:latin typeface="Arial Narrow" panose="020B0606020202030204" pitchFamily="34" charset="0"/>
              <a:cs typeface="Times New Roman" panose="02020603050405020304" pitchFamily="18" charset="0"/>
            </a:endParaRPr>
          </a:p>
          <a:p>
            <a:pPr>
              <a:buFont typeface="Wingdings" panose="05000000000000000000" pitchFamily="2" charset="2"/>
              <a:buChar char="Ø"/>
            </a:pPr>
            <a:r>
              <a:rPr lang="en-US" sz="1100" b="1" dirty="0" smtClean="0">
                <a:latin typeface="Arial Narrow" panose="020B0606020202030204" pitchFamily="34" charset="0"/>
                <a:cs typeface="Times New Roman" panose="02020603050405020304" pitchFamily="18" charset="0"/>
              </a:rPr>
              <a:t>Report </a:t>
            </a:r>
            <a:r>
              <a:rPr lang="en-US" sz="1100" b="1" dirty="0">
                <a:latin typeface="Arial Narrow" panose="020B0606020202030204" pitchFamily="34" charset="0"/>
                <a:cs typeface="Times New Roman" panose="02020603050405020304" pitchFamily="18" charset="0"/>
              </a:rPr>
              <a:t>the matter to the Title IX Coordinator if the offending conduct continues or has not been resolved to your satisfaction after you have reported the matter to a principal or supervisor</a:t>
            </a:r>
            <a:r>
              <a:rPr lang="en-US" sz="1100" b="1" dirty="0" smtClean="0">
                <a:latin typeface="Arial Narrow" panose="020B0606020202030204" pitchFamily="34" charset="0"/>
                <a:cs typeface="Times New Roman" panose="02020603050405020304" pitchFamily="18" charset="0"/>
              </a:rPr>
              <a:t>.</a:t>
            </a:r>
          </a:p>
          <a:p>
            <a:endParaRPr lang="en-US" sz="1100" b="1" dirty="0">
              <a:latin typeface="Arial Narrow" panose="020B0606020202030204" pitchFamily="34" charset="0"/>
              <a:cs typeface="Times New Roman" panose="02020603050405020304" pitchFamily="18" charset="0"/>
            </a:endParaRPr>
          </a:p>
          <a:p>
            <a:pPr>
              <a:buFont typeface="Wingdings" panose="05000000000000000000" pitchFamily="2" charset="2"/>
              <a:buChar char="Ø"/>
            </a:pPr>
            <a:r>
              <a:rPr lang="en-US" sz="1100" b="1" dirty="0" smtClean="0">
                <a:latin typeface="Arial Narrow" panose="020B0606020202030204" pitchFamily="34" charset="0"/>
                <a:cs typeface="Times New Roman" panose="02020603050405020304" pitchFamily="18" charset="0"/>
              </a:rPr>
              <a:t>For </a:t>
            </a:r>
            <a:r>
              <a:rPr lang="en-US" sz="1100" b="1" dirty="0">
                <a:latin typeface="Arial Narrow" panose="020B0606020202030204" pitchFamily="34" charset="0"/>
                <a:cs typeface="Times New Roman" panose="02020603050405020304" pitchFamily="18" charset="0"/>
              </a:rPr>
              <a:t>student reporters, contact any teacher, counselor, or administrator</a:t>
            </a:r>
            <a:r>
              <a:rPr lang="en-US" sz="1100" b="1" dirty="0" smtClean="0">
                <a:latin typeface="Arial Narrow" panose="020B0606020202030204" pitchFamily="34" charset="0"/>
                <a:cs typeface="Times New Roman" panose="02020603050405020304" pitchFamily="18" charset="0"/>
              </a:rPr>
              <a:t>.</a:t>
            </a:r>
          </a:p>
          <a:p>
            <a:endParaRPr lang="en-US" sz="1100" b="1" dirty="0">
              <a:latin typeface="Arial Narrow" panose="020B0606020202030204" pitchFamily="34" charset="0"/>
              <a:cs typeface="Times New Roman" panose="02020603050405020304" pitchFamily="18" charset="0"/>
            </a:endParaRPr>
          </a:p>
          <a:p>
            <a:pPr>
              <a:buFont typeface="Wingdings" panose="05000000000000000000" pitchFamily="2" charset="2"/>
              <a:buChar char="Ø"/>
            </a:pPr>
            <a:r>
              <a:rPr lang="en-US" sz="1100" b="1" dirty="0" smtClean="0">
                <a:latin typeface="Arial Narrow" panose="020B0606020202030204" pitchFamily="34" charset="0"/>
                <a:cs typeface="Times New Roman" panose="02020603050405020304" pitchFamily="18" charset="0"/>
              </a:rPr>
              <a:t>Report </a:t>
            </a:r>
            <a:r>
              <a:rPr lang="en-US" sz="1100" b="1" dirty="0">
                <a:latin typeface="Arial Narrow" panose="020B0606020202030204" pitchFamily="34" charset="0"/>
                <a:cs typeface="Times New Roman" panose="02020603050405020304" pitchFamily="18" charset="0"/>
              </a:rPr>
              <a:t>to the Title IX Coordinator if you are the adult to whom the student has made a report so that the matter can be properly </a:t>
            </a:r>
            <a:r>
              <a:rPr lang="en-US" sz="1100" b="1" dirty="0" smtClean="0">
                <a:latin typeface="Arial Narrow" panose="020B0606020202030204" pitchFamily="34" charset="0"/>
                <a:cs typeface="Times New Roman" panose="02020603050405020304" pitchFamily="18" charset="0"/>
              </a:rPr>
              <a:t>resolved</a:t>
            </a:r>
            <a:r>
              <a:rPr lang="en-US" sz="1100" b="1" dirty="0">
                <a:latin typeface="Arial Narrow" panose="020B0606020202030204" pitchFamily="34" charset="0"/>
                <a:cs typeface="Times New Roman" panose="02020603050405020304" pitchFamily="18" charset="0"/>
              </a:rPr>
              <a:t>.</a:t>
            </a:r>
            <a:r>
              <a:rPr lang="en-US" sz="1100" b="1" dirty="0" smtClean="0">
                <a:latin typeface="Arial Narrow" panose="020B0606020202030204" pitchFamily="34" charset="0"/>
                <a:cs typeface="Times New Roman" panose="02020603050405020304" pitchFamily="18" charset="0"/>
              </a:rPr>
              <a:t>  The </a:t>
            </a:r>
            <a:r>
              <a:rPr lang="en-US" sz="1100" b="1" dirty="0">
                <a:latin typeface="Arial Narrow" panose="020B0606020202030204" pitchFamily="34" charset="0"/>
                <a:cs typeface="Times New Roman" panose="02020603050405020304" pitchFamily="18" charset="0"/>
              </a:rPr>
              <a:t>Title IX Coordinator may file a formal complaint and begin the grievance process following complaint procedure.</a:t>
            </a:r>
          </a:p>
          <a:p>
            <a:pPr marL="146050"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77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072342" y="191193"/>
            <a:ext cx="7261958" cy="1379912"/>
          </a:xfrm>
        </p:spPr>
        <p:txBody>
          <a:bodyPr/>
          <a:lstStyle/>
          <a:p>
            <a:pPr algn="ctr"/>
            <a:r>
              <a:rPr lang="en-US" sz="3200" dirty="0" smtClean="0">
                <a:latin typeface="Arial Black" panose="020B0A04020102020204" pitchFamily="34" charset="0"/>
              </a:rPr>
              <a:t/>
            </a:r>
            <a:br>
              <a:rPr lang="en-US" sz="3200" dirty="0" smtClean="0">
                <a:latin typeface="Arial Black" panose="020B0A04020102020204" pitchFamily="34" charset="0"/>
              </a:rPr>
            </a:br>
            <a:r>
              <a:rPr lang="en-US" sz="1800" dirty="0" smtClean="0">
                <a:latin typeface="Arial Black" panose="020B0A04020102020204" pitchFamily="34" charset="0"/>
              </a:rPr>
              <a:t>Where can I find the form or information on Title IX </a:t>
            </a:r>
            <a:r>
              <a:rPr lang="en-US" sz="1800" dirty="0" smtClean="0">
                <a:latin typeface="Arial Black" panose="020B0A04020102020204" pitchFamily="34" charset="0"/>
              </a:rPr>
              <a:t>Reporting and</a:t>
            </a:r>
            <a:r>
              <a:rPr lang="en-US" sz="1800" dirty="0" smtClean="0">
                <a:latin typeface="Arial Black" panose="020B0A04020102020204" pitchFamily="34" charset="0"/>
              </a:rPr>
              <a:t> </a:t>
            </a:r>
            <a:r>
              <a:rPr lang="en-US" sz="1800" dirty="0" smtClean="0">
                <a:latin typeface="Arial Black" panose="020B0A04020102020204" pitchFamily="34" charset="0"/>
              </a:rPr>
              <a:t>Procedures? </a:t>
            </a:r>
            <a:endParaRPr lang="en-US" sz="3200" dirty="0">
              <a:latin typeface="Arial Black" panose="020B0A04020102020204" pitchFamily="34" charset="0"/>
            </a:endParaRPr>
          </a:p>
        </p:txBody>
      </p:sp>
      <p:sp>
        <p:nvSpPr>
          <p:cNvPr id="4" name="Text Placeholder 3"/>
          <p:cNvSpPr>
            <a:spLocks noGrp="1"/>
          </p:cNvSpPr>
          <p:nvPr>
            <p:ph type="body" idx="1"/>
          </p:nvPr>
        </p:nvSpPr>
        <p:spPr>
          <a:xfrm>
            <a:off x="1303800" y="1828799"/>
            <a:ext cx="7030500" cy="3117273"/>
          </a:xfrm>
        </p:spPr>
        <p:txBody>
          <a:bodyPr/>
          <a:lstStyle/>
          <a:p>
            <a:pPr marL="146050" indent="0">
              <a:buNone/>
            </a:pPr>
            <a:r>
              <a:rPr lang="en-US" sz="2000" b="1" u="sng" dirty="0" smtClean="0">
                <a:solidFill>
                  <a:schemeClr val="accent6">
                    <a:lumMod val="75000"/>
                  </a:schemeClr>
                </a:solidFill>
                <a:latin typeface="Arial Narrow" panose="020B0606020202030204" pitchFamily="34" charset="0"/>
                <a:cs typeface="Times New Roman" panose="02020603050405020304" pitchFamily="18" charset="0"/>
              </a:rPr>
              <a:t>Sexual Harassment Complaint Form and the Title IX </a:t>
            </a:r>
            <a:r>
              <a:rPr lang="en-US" sz="2000" b="1" u="sng" dirty="0" smtClean="0">
                <a:solidFill>
                  <a:schemeClr val="accent6">
                    <a:lumMod val="75000"/>
                  </a:schemeClr>
                </a:solidFill>
                <a:latin typeface="Arial Narrow" panose="020B0606020202030204" pitchFamily="34" charset="0"/>
                <a:cs typeface="Times New Roman" panose="02020603050405020304" pitchFamily="18" charset="0"/>
              </a:rPr>
              <a:t>Policy and Procedures are</a:t>
            </a:r>
            <a:r>
              <a:rPr lang="en-US" sz="2000" b="1" dirty="0" smtClean="0">
                <a:solidFill>
                  <a:schemeClr val="accent6">
                    <a:lumMod val="75000"/>
                  </a:schemeClr>
                </a:solidFill>
                <a:latin typeface="Arial Narrow" panose="020B0606020202030204" pitchFamily="34" charset="0"/>
                <a:cs typeface="Times New Roman" panose="02020603050405020304" pitchFamily="18" charset="0"/>
              </a:rPr>
              <a:t>( </a:t>
            </a:r>
            <a:r>
              <a:rPr lang="en-US" sz="2000" b="1" dirty="0" smtClean="0">
                <a:solidFill>
                  <a:schemeClr val="accent6">
                    <a:lumMod val="75000"/>
                  </a:schemeClr>
                </a:solidFill>
                <a:latin typeface="Arial Narrow" panose="020B0606020202030204" pitchFamily="34" charset="0"/>
                <a:cs typeface="Times New Roman" panose="02020603050405020304" pitchFamily="18" charset="0"/>
              </a:rPr>
              <a:t>Located on the school </a:t>
            </a:r>
            <a:r>
              <a:rPr lang="en-US" sz="2000" b="1" dirty="0">
                <a:solidFill>
                  <a:schemeClr val="accent6">
                    <a:lumMod val="75000"/>
                  </a:schemeClr>
                </a:solidFill>
                <a:latin typeface="Arial Narrow" panose="020B0606020202030204" pitchFamily="34" charset="0"/>
                <a:cs typeface="Times New Roman" panose="02020603050405020304" pitchFamily="18" charset="0"/>
              </a:rPr>
              <a:t>w</a:t>
            </a:r>
            <a:r>
              <a:rPr lang="en-US" sz="2000" b="1" dirty="0" smtClean="0">
                <a:solidFill>
                  <a:schemeClr val="accent6">
                    <a:lumMod val="75000"/>
                  </a:schemeClr>
                </a:solidFill>
                <a:latin typeface="Arial Narrow" panose="020B0606020202030204" pitchFamily="34" charset="0"/>
                <a:cs typeface="Times New Roman" panose="02020603050405020304" pitchFamily="18" charset="0"/>
              </a:rPr>
              <a:t>ebsite under the Title IX folder or can be obtained from the Title IX Coordinator—Ms. Deb McCarter.</a:t>
            </a:r>
          </a:p>
          <a:p>
            <a:pPr marL="146050" indent="0">
              <a:buNone/>
            </a:pPr>
            <a:endParaRPr lang="en-US" sz="1600" b="1" dirty="0">
              <a:solidFill>
                <a:schemeClr val="accent6">
                  <a:lumMod val="75000"/>
                </a:schemeClr>
              </a:solidFill>
              <a:latin typeface="Arial Narrow" panose="020B0606020202030204" pitchFamily="34" charset="0"/>
            </a:endParaRPr>
          </a:p>
          <a:p>
            <a:pPr marL="146050" indent="0">
              <a:buNone/>
            </a:pPr>
            <a:endParaRPr lang="en-US" sz="1600" b="1" u="sng" dirty="0">
              <a:solidFill>
                <a:schemeClr val="accent6">
                  <a:lumMod val="75000"/>
                </a:schemeClr>
              </a:solidFill>
              <a:latin typeface="Arial Narrow" panose="020B0606020202030204" pitchFamily="34" charset="0"/>
            </a:endParaRPr>
          </a:p>
          <a:p>
            <a:pPr marL="146050"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1629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8E7CC3"/>
        </a:solidFill>
        <a:effectLst/>
      </p:bgPr>
    </p:bg>
    <p:spTree>
      <p:nvGrpSpPr>
        <p:cNvPr id="1" name="Shape 276"/>
        <p:cNvGrpSpPr/>
        <p:nvPr/>
      </p:nvGrpSpPr>
      <p:grpSpPr>
        <a:xfrm>
          <a:off x="0" y="0"/>
          <a:ext cx="0" cy="0"/>
          <a:chOff x="0" y="0"/>
          <a:chExt cx="0" cy="0"/>
        </a:xfrm>
      </p:grpSpPr>
      <p:sp>
        <p:nvSpPr>
          <p:cNvPr id="3" name="Title 2"/>
          <p:cNvSpPr>
            <a:spLocks noGrp="1"/>
          </p:cNvSpPr>
          <p:nvPr>
            <p:ph type="title"/>
          </p:nvPr>
        </p:nvSpPr>
        <p:spPr>
          <a:xfrm>
            <a:off x="1072342" y="191193"/>
            <a:ext cx="7261958" cy="1379912"/>
          </a:xfrm>
        </p:spPr>
        <p:txBody>
          <a:bodyPr/>
          <a:lstStyle/>
          <a:p>
            <a:pPr algn="ctr"/>
            <a:r>
              <a:rPr lang="en-US" sz="3200" dirty="0" smtClean="0">
                <a:latin typeface="Arial Black" panose="020B0A04020102020204" pitchFamily="34" charset="0"/>
              </a:rPr>
              <a:t/>
            </a:r>
            <a:br>
              <a:rPr lang="en-US" sz="3200" dirty="0" smtClean="0">
                <a:latin typeface="Arial Black" panose="020B0A04020102020204" pitchFamily="34" charset="0"/>
              </a:rPr>
            </a:br>
            <a:r>
              <a:rPr lang="en-US" sz="1800" dirty="0" smtClean="0">
                <a:latin typeface="Arial Black" panose="020B0A04020102020204" pitchFamily="34" charset="0"/>
              </a:rPr>
              <a:t>What should I do to report child abuse or criminal conduct? </a:t>
            </a:r>
            <a:endParaRPr lang="en-US" sz="3200" dirty="0">
              <a:latin typeface="Arial Black" panose="020B0A04020102020204" pitchFamily="34" charset="0"/>
            </a:endParaRPr>
          </a:p>
        </p:txBody>
      </p:sp>
      <p:sp>
        <p:nvSpPr>
          <p:cNvPr id="4" name="Text Placeholder 3"/>
          <p:cNvSpPr>
            <a:spLocks noGrp="1"/>
          </p:cNvSpPr>
          <p:nvPr>
            <p:ph type="body" idx="1"/>
          </p:nvPr>
        </p:nvSpPr>
        <p:spPr>
          <a:xfrm>
            <a:off x="241069" y="1571105"/>
            <a:ext cx="8744989" cy="3374968"/>
          </a:xfrm>
        </p:spPr>
        <p:txBody>
          <a:bodyPr/>
          <a:lstStyle/>
          <a:p>
            <a:pPr marL="146050" indent="0">
              <a:buNone/>
            </a:pPr>
            <a:r>
              <a:rPr lang="en-US" sz="1000" b="1" dirty="0" smtClean="0">
                <a:latin typeface="Times New Roman" panose="02020603050405020304" pitchFamily="18" charset="0"/>
                <a:cs typeface="Times New Roman" panose="02020603050405020304" pitchFamily="18" charset="0"/>
              </a:rPr>
              <a:t>As a staff member, you are obligated to report instances of suspected child abuse or criminal conduct promptly (within a 24 hour </a:t>
            </a:r>
            <a:r>
              <a:rPr lang="en-US" sz="1000" b="1" dirty="0" smtClean="0">
                <a:latin typeface="Times New Roman" panose="02020603050405020304" pitchFamily="18" charset="0"/>
                <a:cs typeface="Times New Roman" panose="02020603050405020304" pitchFamily="18" charset="0"/>
              </a:rPr>
              <a:t>period</a:t>
            </a:r>
            <a:r>
              <a:rPr lang="en-US" sz="1000" b="1" dirty="0" smtClean="0">
                <a:latin typeface="Times New Roman" panose="02020603050405020304" pitchFamily="18" charset="0"/>
                <a:cs typeface="Times New Roman" panose="02020603050405020304" pitchFamily="18" charset="0"/>
              </a:rPr>
              <a:t>) following board policy #4054 (Reporting Child Abuse or Neglect).  This policy can be found on the school website </a:t>
            </a:r>
            <a:r>
              <a:rPr lang="en-US" sz="1000" b="1" dirty="0" smtClean="0">
                <a:latin typeface="Times New Roman" panose="02020603050405020304" pitchFamily="18" charset="0"/>
                <a:cs typeface="Times New Roman" panose="02020603050405020304" pitchFamily="18" charset="0"/>
                <a:hlinkClick r:id="rId3"/>
              </a:rPr>
              <a:t>www.hcfalcons.org</a:t>
            </a:r>
            <a:r>
              <a:rPr lang="en-US" sz="1000" b="1" dirty="0" smtClean="0">
                <a:latin typeface="Times New Roman" panose="02020603050405020304" pitchFamily="18" charset="0"/>
                <a:cs typeface="Times New Roman" panose="02020603050405020304" pitchFamily="18" charset="0"/>
              </a:rPr>
              <a:t>, under the District Tab Title IX folder.</a:t>
            </a:r>
          </a:p>
          <a:p>
            <a:pPr marL="146050" indent="0">
              <a:buNone/>
            </a:pPr>
            <a:endParaRPr lang="en-US" sz="1000" b="1" dirty="0" smtClean="0">
              <a:latin typeface="Times New Roman" panose="02020603050405020304" pitchFamily="18" charset="0"/>
              <a:cs typeface="Times New Roman" panose="02020603050405020304" pitchFamily="18" charset="0"/>
            </a:endParaRPr>
          </a:p>
          <a:p>
            <a:pPr marL="146050" indent="0">
              <a:buNone/>
            </a:pPr>
            <a:r>
              <a:rPr lang="en-US" sz="1100" dirty="0">
                <a:latin typeface="Times New Roman" panose="02020603050405020304" pitchFamily="18" charset="0"/>
                <a:cs typeface="Times New Roman" panose="02020603050405020304" pitchFamily="18" charset="0"/>
              </a:rPr>
              <a:t>Reporting Procedure. School employees who have reasonable cause to believe that a child has been subjected to child abuse or neglect or observe a child being subjected to conditions or circumstances which reasonably would result in child abuse or neglect will report the suspected abuse or neglect according to the following procedure</a:t>
            </a:r>
            <a:r>
              <a:rPr lang="en-US" sz="11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endParaRPr lang="en-US" sz="1100" dirty="0">
              <a:latin typeface="Times New Roman" panose="02020603050405020304" pitchFamily="18" charset="0"/>
              <a:cs typeface="Times New Roman" panose="02020603050405020304" pitchFamily="18" charset="0"/>
            </a:endParaRPr>
          </a:p>
          <a:p>
            <a:pPr marL="146050" indent="0">
              <a:buNone/>
            </a:pPr>
            <a:r>
              <a:rPr lang="en-US" sz="1100" dirty="0">
                <a:latin typeface="Times New Roman" panose="02020603050405020304" pitchFamily="18" charset="0"/>
                <a:cs typeface="Times New Roman" panose="02020603050405020304" pitchFamily="18" charset="0"/>
              </a:rPr>
              <a:t>1</a:t>
            </a:r>
            <a:r>
              <a:rPr lang="en-US" sz="1100" dirty="0" smtClean="0">
                <a:latin typeface="Times New Roman" panose="02020603050405020304" pitchFamily="18" charset="0"/>
                <a:cs typeface="Times New Roman" panose="02020603050405020304" pitchFamily="18" charset="0"/>
              </a:rPr>
              <a:t>.  Any </a:t>
            </a:r>
            <a:r>
              <a:rPr lang="en-US" sz="1100" dirty="0">
                <a:latin typeface="Times New Roman" panose="02020603050405020304" pitchFamily="18" charset="0"/>
                <a:cs typeface="Times New Roman" panose="02020603050405020304" pitchFamily="18" charset="0"/>
              </a:rPr>
              <a:t>school employee who has reasonable cause to believe that a child has been abused or neglected shall report the suspicion to the building principal </a:t>
            </a:r>
            <a:r>
              <a:rPr lang="en-US" sz="1100" dirty="0" smtClean="0">
                <a:latin typeface="Times New Roman" panose="02020603050405020304" pitchFamily="18" charset="0"/>
                <a:cs typeface="Times New Roman" panose="02020603050405020304" pitchFamily="18" charset="0"/>
              </a:rPr>
              <a:t>immediately.</a:t>
            </a:r>
          </a:p>
          <a:p>
            <a:pPr marL="146050" indent="0">
              <a:buNone/>
            </a:pPr>
            <a:endParaRPr lang="en-US" sz="1100" dirty="0" smtClean="0">
              <a:latin typeface="Times New Roman" panose="02020603050405020304" pitchFamily="18" charset="0"/>
              <a:cs typeface="Times New Roman" panose="02020603050405020304" pitchFamily="18" charset="0"/>
            </a:endParaRPr>
          </a:p>
          <a:p>
            <a:pPr marL="146050" indent="0">
              <a:buNone/>
            </a:pPr>
            <a:r>
              <a:rPr lang="en-US" sz="1100" dirty="0" smtClean="0">
                <a:latin typeface="Times New Roman" panose="02020603050405020304" pitchFamily="18" charset="0"/>
                <a:cs typeface="Times New Roman" panose="02020603050405020304" pitchFamily="18" charset="0"/>
              </a:rPr>
              <a:t>2.  The </a:t>
            </a:r>
            <a:r>
              <a:rPr lang="en-US" sz="1100" dirty="0">
                <a:latin typeface="Times New Roman" panose="02020603050405020304" pitchFamily="18" charset="0"/>
                <a:cs typeface="Times New Roman" panose="02020603050405020304" pitchFamily="18" charset="0"/>
              </a:rPr>
              <a:t>principal and the school nurse and/or the school guidance counselor shall, whenever possible, investigate the concern within 24 hours of receiving the initial report. The school staff shall endeavor to conduct this investigation in a manner that does not interfere with any current or future investigation by law enforcement. When the principal determines that a report should be made through the district, he or she shall make a report to the office of social services or law enforcement. The principal shall inform the employee(s) who made the initial report whether he or she has made a report to the office of social services or law enforcement. If no such report has been made, the employee(s) shall file such a report if he, she or they have reasonable cause to believe that a child has been abused or neglected. </a:t>
            </a:r>
          </a:p>
          <a:p>
            <a:pPr marL="374650" indent="-228600">
              <a:buAutoNum type="arabicPeriod" startAt="2"/>
            </a:pPr>
            <a:endParaRPr lang="en-US" sz="1100" dirty="0" smtClean="0">
              <a:latin typeface="Times New Roman" panose="02020603050405020304" pitchFamily="18" charset="0"/>
              <a:cs typeface="Times New Roman" panose="02020603050405020304" pitchFamily="18" charset="0"/>
            </a:endParaRPr>
          </a:p>
          <a:p>
            <a:pPr marL="146050" indent="0">
              <a:buNone/>
            </a:pPr>
            <a:r>
              <a:rPr lang="en-US" sz="1100" dirty="0">
                <a:latin typeface="Times New Roman" panose="02020603050405020304" pitchFamily="18" charset="0"/>
                <a:cs typeface="Times New Roman" panose="02020603050405020304" pitchFamily="18" charset="0"/>
              </a:rPr>
              <a:t>3</a:t>
            </a:r>
            <a:r>
              <a:rPr lang="en-US" sz="1100" dirty="0" smtClean="0">
                <a:latin typeface="Times New Roman" panose="02020603050405020304" pitchFamily="18" charset="0"/>
                <a:cs typeface="Times New Roman" panose="02020603050405020304" pitchFamily="18" charset="0"/>
              </a:rPr>
              <a:t>. </a:t>
            </a:r>
            <a:r>
              <a:rPr lang="en-US" sz="1100" dirty="0">
                <a:latin typeface="Times New Roman" panose="02020603050405020304" pitchFamily="18" charset="0"/>
                <a:cs typeface="Times New Roman" panose="02020603050405020304" pitchFamily="18" charset="0"/>
              </a:rPr>
              <a:t>Any doubt or question in reporting such cases shall be resolved in the favor of reporting the suspected abuse or neglect. Consultation between the administrator and school employee is encouraged, keeping in mind that prompt reporting is essential. </a:t>
            </a:r>
            <a:endParaRPr lang="en-US" sz="11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en-US" sz="1100"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marL="146050" indent="0">
              <a:buNone/>
            </a:pPr>
            <a:endParaRPr lang="en-US" dirty="0"/>
          </a:p>
          <a:p>
            <a:pPr marL="146050" indent="0">
              <a:buNone/>
            </a:pPr>
            <a:endParaRPr lang="en-US" sz="1200" u="sng" dirty="0">
              <a:solidFill>
                <a:schemeClr val="accent6">
                  <a:lumMod val="75000"/>
                </a:schemeClr>
              </a:solidFill>
            </a:endParaRPr>
          </a:p>
          <a:p>
            <a:pPr marL="146050" indent="0">
              <a:buNone/>
            </a:pP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659855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99</TotalTime>
  <Words>922</Words>
  <Application>Microsoft Office PowerPoint</Application>
  <PresentationFormat>On-screen Show (16:9)</PresentationFormat>
  <Paragraphs>66</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 Black</vt:lpstr>
      <vt:lpstr>Wingdings</vt:lpstr>
      <vt:lpstr>Arial</vt:lpstr>
      <vt:lpstr>Trebuchet MS</vt:lpstr>
      <vt:lpstr>Arial Narrow</vt:lpstr>
      <vt:lpstr>Wingdings 3</vt:lpstr>
      <vt:lpstr>Times New Roman</vt:lpstr>
      <vt:lpstr>Facet</vt:lpstr>
      <vt:lpstr>Hitchcock County Schools</vt:lpstr>
      <vt:lpstr>Title IX Update </vt:lpstr>
      <vt:lpstr>Coordinator, Investigator, Decision Maker, and Appeals </vt:lpstr>
      <vt:lpstr>Sexual Harrassment Defined </vt:lpstr>
      <vt:lpstr>Sexual Harassment Defined (cont’d) </vt:lpstr>
      <vt:lpstr>Sexual Discrimination Defined </vt:lpstr>
      <vt:lpstr>What should I do to report sexual misconduct? </vt:lpstr>
      <vt:lpstr> Where can I find the form or information on Title IX Reporting and Procedures? </vt:lpstr>
      <vt:lpstr> What should I do to report child abuse or criminal conduct?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Hitchcock County Schools</dc:title>
  <dc:creator>R Sattler</dc:creator>
  <cp:lastModifiedBy>R Sattler</cp:lastModifiedBy>
  <cp:revision>15</cp:revision>
  <cp:lastPrinted>2020-08-26T12:21:35Z</cp:lastPrinted>
  <dcterms:modified xsi:type="dcterms:W3CDTF">2020-08-26T12:22:35Z</dcterms:modified>
</cp:coreProperties>
</file>